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9.xml" ContentType="application/vnd.openxmlformats-officedocument.presentationml.notesSlide+xml"/>
  <Override PartName="/ppt/ink/ink10.xml" ContentType="application/inkml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useoModerno Medium" panose="020B0604020202020204" charset="0"/>
      <p:regular r:id="rId13"/>
    </p:embeddedFont>
    <p:embeddedFont>
      <p:font typeface="Source Sans Pro" panose="020B050303040302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7T05:49:11.71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5:52:44.413"/>
    </inkml:context>
    <inkml:brush xml:id="br0">
      <inkml:brushProperty name="width" value="0.35" units="cm"/>
      <inkml:brushProperty name="height" value="0.35" units="cm"/>
      <inkml:brushProperty name="color" value="#EBE1E7"/>
    </inkml:brush>
  </inkml:definitions>
  <inkml:trace contextRef="#ctx0" brushRef="#br0">1 36 24575,'2408'0'0,"-2380"-1"0,0-2 0,43-10 0,-38 6 0,41-2 0,263 6 0,-173 5 0,203-2-1365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5:53:28.056"/>
    </inkml:context>
    <inkml:brush xml:id="br0">
      <inkml:brushProperty name="width" value="0.35" units="cm"/>
      <inkml:brushProperty name="height" value="0.35" units="cm"/>
      <inkml:brushProperty name="color" value="#FCF7FF"/>
    </inkml:brush>
  </inkml:definitions>
  <inkml:trace contextRef="#ctx0" brushRef="#br0">1 137 24575,'1003'0'0,"-973"-2"0,0-1 0,38-8 0,39-5 0,252 13 0,-184 5 0,159-2 0,-313-1 0,-1-1 0,1-1 0,25-7 0,-22 4 0,46-5 0,-11 9 0,-36 2 0,-1-1 0,1 0 0,36-9 0,-9-2 0,33-9 0,-62 15 0,0 1 0,1 0 0,-1 2 0,28-1 0,89 5 0,-62 1 0,259-2 0,-325 0 0,0 1 0,0 0 0,0 0 0,1 1 0,-1 1 0,-1 0 0,1 0 0,16 8 0,-19-7 0,-1-1 0,1 1 0,-1 1 0,-1-1 0,1 1 0,0 0 0,-1 0 0,0 0 0,-1 1 0,1 0 0,-1 0 0,0 0 0,4 8 0,-3-3 0,15 35 0,-18-42 0,-1 0 0,0 0 0,0 0 0,0 0 0,0 0 0,-1 1 0,1-1 0,-1 0 0,0 4 0,-1-6 0,0 0 0,1 0 0,-1-1 0,0 1 0,0 0 0,0-1 0,0 1 0,-1-1 0,1 1 0,0-1 0,-1 0 0,1 0 0,-1 1 0,1-1 0,-1 0 0,1 0 0,-1 0 0,0 0 0,1-1 0,-1 1 0,0 0 0,0-1 0,0 1 0,0-1 0,0 0 0,-2 1 0,-9 0 0,0 0 0,-23-1 0,26 0 0,-666-5 0,646 7 0,0 1 0,-38 8 0,-25 4 0,-88-11-1365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5:51:48.968"/>
    </inkml:context>
    <inkml:brush xml:id="br0">
      <inkml:brushProperty name="width" value="0.35" units="cm"/>
      <inkml:brushProperty name="height" value="0.35" units="cm"/>
      <inkml:brushProperty name="color" value="#EBE1E7"/>
    </inkml:brush>
  </inkml:definitions>
  <inkml:trace contextRef="#ctx0" brushRef="#br0">0 0 24575,'1273'0'0,"-1232"3"0,0 1 0,1 2 0,49 14 0,-41-8 0,74 8 0,183-17 0,-166-5 0,1460 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5:53:37.300"/>
    </inkml:context>
    <inkml:brush xml:id="br0">
      <inkml:brushProperty name="width" value="0.35" units="cm"/>
      <inkml:brushProperty name="height" value="0.35" units="cm"/>
      <inkml:brushProperty name="color" value="#FCF7FF"/>
    </inkml:brush>
  </inkml:definitions>
  <inkml:trace contextRef="#ctx0" brushRef="#br0">71 1 24575,'88'3'0,"90"16"0,-81-6 0,877 107-694,-852-109 1099,203-7 0,-169-6-521,1668 2 116,-4714 0 0,2687-17 0,136 8 0,-73 0 0,-159 10 0,283-2 0,1-1 0,-1 0 0,0-1 0,1-1 0,0 0 0,0-1 0,0-1 0,-19-10 0,23 11-273,0 1 0,0 1 0,-1 0 0,-21-3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5:52:06.834"/>
    </inkml:context>
    <inkml:brush xml:id="br0">
      <inkml:brushProperty name="width" value="0.35" units="cm"/>
      <inkml:brushProperty name="height" value="0.35" units="cm"/>
      <inkml:brushProperty name="color" value="#EBE1E7"/>
    </inkml:brush>
  </inkml:definitions>
  <inkml:trace contextRef="#ctx0" brushRef="#br0">1 0 24575,'3476'0'-1365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5:53:46.725"/>
    </inkml:context>
    <inkml:brush xml:id="br0">
      <inkml:brushProperty name="width" value="0.35" units="cm"/>
      <inkml:brushProperty name="height" value="0.35" units="cm"/>
      <inkml:brushProperty name="color" value="#FCF7FF"/>
    </inkml:brush>
  </inkml:definitions>
  <inkml:trace contextRef="#ctx0" brushRef="#br0">0 203 24575,'1335'0'0,"-1269"2"0,122 19 0,63 31 0,-181-36 0,287 46 0,-333-59 0,73 7 0,184-7 0,-140-5 0,732 2 0,-865 0 0,0 0 0,-1-1 0,1 1 0,14-5 0,-20 5 0,1-1 0,-1 0 0,0 0 0,0 0 0,1-1 0,-1 1 0,0 0 0,0-1 0,0 1 0,0-1 0,0 0 0,-1 0 0,1 0 0,-1 0 0,1 0 0,-1 0 0,1 0 0,-1 0 0,1-3 0,6-14 0,-2 0 0,0-1 0,-1 1 0,-1-1 0,-1 0 0,0-1 0,-1-35 0,-3 53 0,1 0 0,0 0 0,-1 0 0,0-1 0,0 1 0,0 0 0,0 0 0,0 1 0,0-1 0,-1 0 0,0 0 0,1 0 0,-1 1 0,0-1 0,0 1 0,-1 0 0,1 0 0,0-1 0,-1 1 0,1 1 0,-1-1 0,0 0 0,1 1 0,-1-1 0,0 1 0,0 0 0,0 0 0,0 0 0,0 0 0,-4 0 0,-10-2 0,0 1 0,-1 1 0,1 1 0,-25 2 0,19-1 0,-596 5 0,385-7 0,197-1 0,-67-12 0,-17-2 0,-225 14 0,181 3 0,129-2 0,1-3 0,-38-8 0,-48-4 0,-276 13 189,207 5-1743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5:52:27.146"/>
    </inkml:context>
    <inkml:brush xml:id="br0">
      <inkml:brushProperty name="width" value="0.35" units="cm"/>
      <inkml:brushProperty name="height" value="0.35" units="cm"/>
      <inkml:brushProperty name="color" value="#EBE1E7"/>
    </inkml:brush>
  </inkml:definitions>
  <inkml:trace contextRef="#ctx0" brushRef="#br0">1 1 24575,'3610'0'-1365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5:52:29.822"/>
    </inkml:context>
    <inkml:brush xml:id="br0">
      <inkml:brushProperty name="width" value="0.35" units="cm"/>
      <inkml:brushProperty name="height" value="0.35" units="cm"/>
      <inkml:brushProperty name="color" value="#EBE1E7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5:53:57.513"/>
    </inkml:context>
    <inkml:brush xml:id="br0">
      <inkml:brushProperty name="width" value="0.35" units="cm"/>
      <inkml:brushProperty name="height" value="0.35" units="cm"/>
      <inkml:brushProperty name="color" value="#FCF7FF"/>
    </inkml:brush>
  </inkml:definitions>
  <inkml:trace contextRef="#ctx0" brushRef="#br0">1 304 24575,'810'0'0,"-781"-1"0,-1-2 0,32-7 0,17-2 0,84 6 0,-17 2 0,27-20 0,81 14 0,15-1 0,456-9 0,-622 20 0,-41-3 0,-1-3 0,92-20 0,-36 5 0,322-38 0,7 39 0,-7 22 0,-252-3 0,-175 1 0,28 1 0,-36-1 0,0 1 0,1-1 0,-1 1 0,0-1 0,0 1 0,0-1 0,0 1 0,0 0 0,0 0 0,0 0 0,0 0 0,0 1 0,2 1 0,-4-3 0,0 1 0,0 0 0,0-1 0,1 1 0,-1 0 0,0-1 0,0 1 0,0 0 0,0-1 0,0 1 0,0 0 0,-1-1 0,1 1 0,0 0 0,0-1 0,0 1 0,-1 0 0,1-1 0,0 1 0,0-1 0,-1 1 0,1 0 0,-1 0 0,-12 16 0,11-14 0,-4 4 0,0 0 0,-1-1 0,-13 11 0,-14 13 0,28-24 0,1-1 0,-1 0 0,0-1 0,0 0 0,0 1 0,-1-2 0,1 1 0,-1-1 0,0 0 0,0-1 0,0 1 0,-1-1 0,1-1 0,-11 2 0,-11-1 0,0-1 0,-42-3 0,21-1 0,-297 2 0,223 1 0,93-2 0,0 0 0,-36-10 0,31 6 0,-46-4 0,-469 8 0,280 4 0,-690-2 0,936-1 0,-1-1 0,0 0 0,0-2 0,1-2 0,0 0 0,-34-13 0,34 11 0,0 2 0,-1 0 0,1 2 0,-43-2 0,40 4 0,6-1 0,0-1 0,1-1 0,-36-14 0,34 11 0,-1 1 0,-40-7 0,55 13 0,-65-12 0,68 12 0,1-1 0,0 1 0,-1-1 0,1 0 0,0-1 0,0 0 0,0 1 0,1-1 0,-1-1 0,-7-5 0,10 6 23,-1 1 1,1 0-1,-1 0 0,0 0 0,0 0 0,0 0 1,0 1-1,0-1 0,-1 1 0,1 0 0,0 0 0,0 0 1,-6 0-1,-45-1-823,38 2-90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554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customXml" Target="../ink/ink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customXml" Target="../ink/ink7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openxmlformats.org/officeDocument/2006/relationships/customXml" Target="../ink/ink9.xml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customXml" Target="../ink/ink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6646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Post-Quantum Blockchain Security (TGG6)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793790" y="44840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Mitigating Quantum Threats in Blockchain Transactions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MuseoModerno Medium" panose="020B0604020202020204" charset="0"/>
                <a:ea typeface="Source Sans Pro" pitchFamily="34" charset="-122"/>
              </a:rPr>
              <a:t>TEAM 18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MuseoModerno Medium" panose="020B0604020202020204" charset="0"/>
                <a:ea typeface="Source Sans Pro" pitchFamily="34" charset="-122"/>
              </a:rPr>
              <a:t>Souhardya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MuseoModerno Medium" panose="020B0604020202020204" charset="0"/>
                <a:ea typeface="Source Sans Pro" pitchFamily="34" charset="-122"/>
              </a:rPr>
              <a:t> Ghosh 23BLC1064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MuseoModerno Medium" panose="020B0604020202020204" charset="0"/>
                <a:ea typeface="Source Sans Pro" pitchFamily="34" charset="-122"/>
              </a:rPr>
              <a:t>Shazeb Amman 23BLC1121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MuseoModerno Medium" panose="020B0604020202020204" charset="0"/>
                <a:ea typeface="Source Sans Pro" pitchFamily="34" charset="-122"/>
              </a:rPr>
              <a:t>Garav Malik 23BLC1091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MuseoModerno Medium" panose="020B0604020202020204" charset="0"/>
                <a:ea typeface="Source Sans Pro" pitchFamily="34" charset="-122"/>
              </a:rPr>
              <a:t>Sarmad Sultan 23BLC1056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MuseoModerno Medium" panose="020B0604020202020204" charset="0"/>
                <a:ea typeface="Source Sans Pro" pitchFamily="34" charset="-122"/>
              </a:rPr>
              <a:t>Ayush Kashyap 23BLC1138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MuseoModerno Medium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095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Conclusion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793790" y="34585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Proactive mitigation strategies are crucial to protect blockchain infrastructure.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076581"/>
            <a:ext cx="170021" cy="354330"/>
          </a:xfrm>
          <a:prstGeom prst="roundRect">
            <a:avLst>
              <a:gd name="adj" fmla="val 20012"/>
            </a:avLst>
          </a:prstGeom>
          <a:solidFill>
            <a:srgbClr val="F3EEE3"/>
          </a:solidFill>
          <a:ln/>
        </p:spPr>
      </p:sp>
      <p:sp>
        <p:nvSpPr>
          <p:cNvPr id="6" name="Text 3"/>
          <p:cNvSpPr/>
          <p:nvPr/>
        </p:nvSpPr>
        <p:spPr>
          <a:xfrm>
            <a:off x="1303973" y="40765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Significant Threat</a:t>
            </a:r>
            <a:endParaRPr lang="en-US" sz="2200" b="1" dirty="0"/>
          </a:p>
        </p:txBody>
      </p:sp>
      <p:sp>
        <p:nvSpPr>
          <p:cNvPr id="7" name="Shape 4"/>
          <p:cNvSpPr/>
          <p:nvPr/>
        </p:nvSpPr>
        <p:spPr>
          <a:xfrm>
            <a:off x="1133951" y="4657725"/>
            <a:ext cx="170021" cy="354330"/>
          </a:xfrm>
          <a:prstGeom prst="roundRect">
            <a:avLst>
              <a:gd name="adj" fmla="val 20012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4657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Viable Solutions</a:t>
            </a:r>
            <a:endParaRPr lang="en-US" sz="2200" b="1" dirty="0"/>
          </a:p>
        </p:txBody>
      </p:sp>
      <p:sp>
        <p:nvSpPr>
          <p:cNvPr id="9" name="Shape 6"/>
          <p:cNvSpPr/>
          <p:nvPr/>
        </p:nvSpPr>
        <p:spPr>
          <a:xfrm>
            <a:off x="1474232" y="5238869"/>
            <a:ext cx="170021" cy="354330"/>
          </a:xfrm>
          <a:prstGeom prst="roundRect">
            <a:avLst>
              <a:gd name="adj" fmla="val 20012"/>
            </a:avLst>
          </a:prstGeom>
          <a:solidFill>
            <a:srgbClr val="F3EEE3"/>
          </a:solidFill>
          <a:ln/>
        </p:spPr>
      </p:sp>
      <p:sp>
        <p:nvSpPr>
          <p:cNvPr id="10" name="Text 7"/>
          <p:cNvSpPr/>
          <p:nvPr/>
        </p:nvSpPr>
        <p:spPr>
          <a:xfrm>
            <a:off x="1984415" y="5238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Staying Informed</a:t>
            </a:r>
            <a:endParaRPr lang="en-US" sz="22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19357"/>
            <a:ext cx="72924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Why is Blockchain at Risk?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793790" y="25682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Quantum computing poses a new class of risks for blockchain networks.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4415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6" name="Text 3"/>
          <p:cNvSpPr/>
          <p:nvPr/>
        </p:nvSpPr>
        <p:spPr>
          <a:xfrm>
            <a:off x="1530906" y="344150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Cryptographic Weakness</a:t>
            </a:r>
            <a:endParaRPr lang="en-US" sz="2200" b="1" dirty="0"/>
          </a:p>
        </p:txBody>
      </p:sp>
      <p:sp>
        <p:nvSpPr>
          <p:cNvPr id="7" name="Text 4"/>
          <p:cNvSpPr/>
          <p:nvPr/>
        </p:nvSpPr>
        <p:spPr>
          <a:xfrm>
            <a:off x="1530906" y="428625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Quantum computing can break ECDSA &amp; RSA cryptographic methods.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4415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5422583" y="344150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Algorithm Vulnerabilities</a:t>
            </a:r>
            <a:endParaRPr lang="en-US" sz="2200" b="1" dirty="0"/>
          </a:p>
        </p:txBody>
      </p:sp>
      <p:sp>
        <p:nvSpPr>
          <p:cNvPr id="10" name="Text 7"/>
          <p:cNvSpPr/>
          <p:nvPr/>
        </p:nvSpPr>
        <p:spPr>
          <a:xfrm>
            <a:off x="5422583" y="42862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Shor's algorithm factors large numbers, compromising RSA.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8569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2" name="Text 9"/>
          <p:cNvSpPr/>
          <p:nvPr/>
        </p:nvSpPr>
        <p:spPr>
          <a:xfrm>
            <a:off x="1530906" y="58569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Search</a:t>
            </a:r>
            <a:endParaRPr lang="en-US" sz="2200" b="1" dirty="0"/>
          </a:p>
        </p:txBody>
      </p:sp>
      <p:sp>
        <p:nvSpPr>
          <p:cNvPr id="13" name="Text 10"/>
          <p:cNvSpPr/>
          <p:nvPr/>
        </p:nvSpPr>
        <p:spPr>
          <a:xfrm>
            <a:off x="1530906" y="634734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Grover's algorithm speeds up searching unsorted databases.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737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607" y="2895957"/>
            <a:ext cx="4865251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ECDSA Vulnerabilities</a:t>
            </a:r>
            <a:endParaRPr lang="en-US" sz="3700" b="1" dirty="0"/>
          </a:p>
        </p:txBody>
      </p:sp>
      <p:sp>
        <p:nvSpPr>
          <p:cNvPr id="4" name="Text 1"/>
          <p:cNvSpPr/>
          <p:nvPr/>
        </p:nvSpPr>
        <p:spPr>
          <a:xfrm>
            <a:off x="664607" y="3774043"/>
            <a:ext cx="1330118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Quantum computers could solve Elliptic Curve Discrete Logarithm Problem (ECDLP).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07" y="4291489"/>
            <a:ext cx="949404" cy="11393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98809" y="4481274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Private Keys</a:t>
            </a:r>
            <a:endParaRPr lang="en-US" sz="1850" b="1" dirty="0"/>
          </a:p>
        </p:txBody>
      </p:sp>
      <p:sp>
        <p:nvSpPr>
          <p:cNvPr id="7" name="Text 3"/>
          <p:cNvSpPr/>
          <p:nvPr/>
        </p:nvSpPr>
        <p:spPr>
          <a:xfrm>
            <a:off x="1898809" y="4891802"/>
            <a:ext cx="1206698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Attackers derive private keys from public keys.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07" y="5430798"/>
            <a:ext cx="949404" cy="113930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98809" y="5620583"/>
            <a:ext cx="273796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Fraudulent Transactions</a:t>
            </a:r>
            <a:endParaRPr lang="en-US" sz="1850" b="1" dirty="0"/>
          </a:p>
        </p:txBody>
      </p:sp>
      <p:sp>
        <p:nvSpPr>
          <p:cNvPr id="10" name="Text 5"/>
          <p:cNvSpPr/>
          <p:nvPr/>
        </p:nvSpPr>
        <p:spPr>
          <a:xfrm>
            <a:off x="1898809" y="6031111"/>
            <a:ext cx="1206698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Enabling fraudulent transactions.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07" y="6570107"/>
            <a:ext cx="949404" cy="113930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98809" y="6759893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RSA Cracking</a:t>
            </a:r>
            <a:endParaRPr lang="en-US" sz="1850" b="1" dirty="0"/>
          </a:p>
        </p:txBody>
      </p:sp>
      <p:sp>
        <p:nvSpPr>
          <p:cNvPr id="13" name="Text 7"/>
          <p:cNvSpPr/>
          <p:nvPr/>
        </p:nvSpPr>
        <p:spPr>
          <a:xfrm>
            <a:off x="1898809" y="7170420"/>
            <a:ext cx="1206698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2048-bit RSA cracked by quantum computer (~4000 qubits).</a:t>
            </a:r>
            <a:endParaRPr lang="en-US" sz="14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F00752F-7E43-8CE4-0C9B-C2F379485697}"/>
                  </a:ext>
                </a:extLst>
              </p14:cNvPr>
              <p14:cNvContentPartPr/>
              <p14:nvPr/>
            </p14:nvContentPartPr>
            <p14:xfrm>
              <a:off x="13764335" y="8073227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F00752F-7E43-8CE4-0C9B-C2F3794856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10335" y="796522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2E55FED-264C-B2E2-4DB9-685277EA977F}"/>
                  </a:ext>
                </a:extLst>
              </p14:cNvPr>
              <p14:cNvContentPartPr/>
              <p14:nvPr/>
            </p14:nvContentPartPr>
            <p14:xfrm>
              <a:off x="13066295" y="7891371"/>
              <a:ext cx="1270080" cy="979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2E55FED-264C-B2E2-4DB9-685277EA977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003655" y="7828731"/>
                <a:ext cx="1395720" cy="223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176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RSA Vulnerabilities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6280190" y="29665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Shor's algorithm can factor large prime numbers used in RSA encryption.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584615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4378404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Compromised Keys</a:t>
            </a:r>
            <a:endParaRPr lang="en-US" sz="2200" b="1" dirty="0"/>
          </a:p>
        </p:txBody>
      </p:sp>
      <p:sp>
        <p:nvSpPr>
          <p:cNvPr id="7" name="Text 3"/>
          <p:cNvSpPr/>
          <p:nvPr/>
        </p:nvSpPr>
        <p:spPr>
          <a:xfrm>
            <a:off x="6280190" y="5223153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Compromised RSA keys lead to data breaches.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584615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912304" y="4378404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Unauthorized Access</a:t>
            </a:r>
            <a:endParaRPr lang="en-US" sz="2200" b="1" dirty="0"/>
          </a:p>
        </p:txBody>
      </p:sp>
      <p:sp>
        <p:nvSpPr>
          <p:cNvPr id="10" name="Text 5"/>
          <p:cNvSpPr/>
          <p:nvPr/>
        </p:nvSpPr>
        <p:spPr>
          <a:xfrm>
            <a:off x="8912304" y="5223153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Unauthorized access to data.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584615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44538" y="4378404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Insecure Systems</a:t>
            </a:r>
            <a:endParaRPr lang="en-US" sz="2200" b="1" dirty="0"/>
          </a:p>
        </p:txBody>
      </p:sp>
      <p:sp>
        <p:nvSpPr>
          <p:cNvPr id="13" name="Text 7"/>
          <p:cNvSpPr/>
          <p:nvPr/>
        </p:nvSpPr>
        <p:spPr>
          <a:xfrm>
            <a:off x="11544538" y="5223153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Quantum attacks render RSA-based systems insecure.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C059821-91A2-F6EF-1B82-8981678A8C1F}"/>
                  </a:ext>
                </a:extLst>
              </p14:cNvPr>
              <p14:cNvContentPartPr/>
              <p14:nvPr/>
            </p14:nvContentPartPr>
            <p14:xfrm>
              <a:off x="13018055" y="7940804"/>
              <a:ext cx="1336320" cy="24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C059821-91A2-F6EF-1B82-8981678A8C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55055" y="7877804"/>
                <a:ext cx="14619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4055135-7AAA-7E5E-00BF-AE593DA9649A}"/>
                  </a:ext>
                </a:extLst>
              </p14:cNvPr>
              <p14:cNvContentPartPr/>
              <p14:nvPr/>
            </p14:nvContentPartPr>
            <p14:xfrm>
              <a:off x="13004735" y="7892204"/>
              <a:ext cx="1380960" cy="619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4055135-7AAA-7E5E-00BF-AE593DA9649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942095" y="7829564"/>
                <a:ext cx="1506600" cy="187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14359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Quantum-Resistant Cryptography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793790" y="290131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Post-Quantum Cryptography (PQC) algorithms resist quantum attacks.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519368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3EEE3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3746183"/>
            <a:ext cx="29895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NIST Standardization</a:t>
            </a:r>
            <a:endParaRPr lang="en-US" sz="2200" b="1" dirty="0"/>
          </a:p>
        </p:txBody>
      </p:sp>
      <p:sp>
        <p:nvSpPr>
          <p:cNvPr id="7" name="Text 4"/>
          <p:cNvSpPr/>
          <p:nvPr/>
        </p:nvSpPr>
        <p:spPr>
          <a:xfrm>
            <a:off x="1020604" y="423660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NIST's PQC standardization process identifies robust algorithms.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519368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4912281" y="3746183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Lattice-Based Cryptography</a:t>
            </a:r>
            <a:endParaRPr lang="en-US" sz="2200" b="1" dirty="0"/>
          </a:p>
        </p:txBody>
      </p:sp>
      <p:sp>
        <p:nvSpPr>
          <p:cNvPr id="10" name="Text 7"/>
          <p:cNvSpPr/>
          <p:nvPr/>
        </p:nvSpPr>
        <p:spPr>
          <a:xfrm>
            <a:off x="4912281" y="4590931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Lattice-based cryptography offers strong security.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778937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12" name="Text 9"/>
          <p:cNvSpPr/>
          <p:nvPr/>
        </p:nvSpPr>
        <p:spPr>
          <a:xfrm>
            <a:off x="1020604" y="6005751"/>
            <a:ext cx="32556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Hash-Based Signatures</a:t>
            </a:r>
            <a:endParaRPr lang="en-US" sz="2200" b="1" dirty="0"/>
          </a:p>
        </p:txBody>
      </p:sp>
      <p:sp>
        <p:nvSpPr>
          <p:cNvPr id="13" name="Text 10"/>
          <p:cNvSpPr/>
          <p:nvPr/>
        </p:nvSpPr>
        <p:spPr>
          <a:xfrm>
            <a:off x="1020604" y="649616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Hash-based signatures resist classical and quantum attacks.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8C2EED-E81B-87F6-C515-7CBF7FF55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359" y="0"/>
            <a:ext cx="505118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799"/>
            <a:ext cx="76592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Lattice-Based Cryptography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89" y="21280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Based on the hardness of problems on mathematical lattices.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085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CRYSTALS-Kyber</a:t>
            </a:r>
            <a:endParaRPr lang="en-US" sz="2200" b="1" dirty="0"/>
          </a:p>
        </p:txBody>
      </p:sp>
      <p:sp>
        <p:nvSpPr>
          <p:cNvPr id="5" name="Text 3"/>
          <p:cNvSpPr/>
          <p:nvPr/>
        </p:nvSpPr>
        <p:spPr>
          <a:xfrm>
            <a:off x="793790" y="35587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 encapsulation: Fast and efficient.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9602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CRYSTALS-Dilithium</a:t>
            </a:r>
            <a:endParaRPr lang="en-US" sz="2200" b="1" dirty="0"/>
          </a:p>
        </p:txBody>
      </p:sp>
      <p:sp>
        <p:nvSpPr>
          <p:cNvPr id="7" name="Text 5"/>
          <p:cNvSpPr/>
          <p:nvPr/>
        </p:nvSpPr>
        <p:spPr>
          <a:xfrm>
            <a:off x="7587463" y="3558769"/>
            <a:ext cx="6244709" cy="4117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Digital signatures: Provides high security levels.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High-security assurance while maintaining efficiency.</a:t>
            </a: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Based on lattice hardness problems, which remain secure even with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quantum advancements.</a:t>
            </a: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Suitable for blockchain security, financial systems, and digital identities.</a:t>
            </a: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Recommended by NIST as a post-quantum cryptographic standard.</a:t>
            </a:r>
          </a:p>
        </p:txBody>
      </p:sp>
      <p:sp>
        <p:nvSpPr>
          <p:cNvPr id="8" name="Text 6"/>
          <p:cNvSpPr/>
          <p:nvPr/>
        </p:nvSpPr>
        <p:spPr>
          <a:xfrm>
            <a:off x="793791" y="4173615"/>
            <a:ext cx="7917072" cy="2263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Resistant to known quantum algorithms and a leading 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candidate for PQC standardization.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Resistant to Shor’s Algorithm and other quantum attacks.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Designed for low-latency communication in real-world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cryptographic  applications.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74FEB93-A351-4557-7B9A-A69F1C0009EB}"/>
                  </a:ext>
                </a:extLst>
              </p14:cNvPr>
              <p14:cNvContentPartPr/>
              <p14:nvPr/>
            </p14:nvContentPartPr>
            <p14:xfrm>
              <a:off x="13054055" y="7940804"/>
              <a:ext cx="125208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74FEB93-A351-4557-7B9A-A69F1C0009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91415" y="7877804"/>
                <a:ext cx="13777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DE611C1-9F4C-356A-250E-1B7B4D14B14F}"/>
                  </a:ext>
                </a:extLst>
              </p14:cNvPr>
              <p14:cNvContentPartPr/>
              <p14:nvPr/>
            </p14:nvContentPartPr>
            <p14:xfrm>
              <a:off x="13005815" y="7867724"/>
              <a:ext cx="1371960" cy="1342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DE611C1-9F4C-356A-250E-1B7B4D14B1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42815" y="7804724"/>
                <a:ext cx="1497600" cy="259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96522"/>
            <a:ext cx="65140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Hash-Based Signatures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793790" y="274546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Based on cryptographic hash functions offering high security against quantum attacks.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9815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6" name="Text 3"/>
          <p:cNvSpPr/>
          <p:nvPr/>
        </p:nvSpPr>
        <p:spPr>
          <a:xfrm>
            <a:off x="1530906" y="39815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SPHINCS+</a:t>
            </a:r>
            <a:endParaRPr lang="en-US" sz="2200" b="1" dirty="0"/>
          </a:p>
        </p:txBody>
      </p:sp>
      <p:sp>
        <p:nvSpPr>
          <p:cNvPr id="7" name="Text 4"/>
          <p:cNvSpPr/>
          <p:nvPr/>
        </p:nvSpPr>
        <p:spPr>
          <a:xfrm>
            <a:off x="1530906" y="447198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Stateless and offers good performance.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9815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5422583" y="39815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Collision Resistance</a:t>
            </a:r>
            <a:endParaRPr lang="en-US" sz="2200" b="1" dirty="0"/>
          </a:p>
        </p:txBody>
      </p:sp>
      <p:sp>
        <p:nvSpPr>
          <p:cNvPr id="10" name="Text 7"/>
          <p:cNvSpPr/>
          <p:nvPr/>
        </p:nvSpPr>
        <p:spPr>
          <a:xfrm>
            <a:off x="5422583" y="447198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Security is based on hash function collision resistance.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679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2" name="Text 9"/>
          <p:cNvSpPr/>
          <p:nvPr/>
        </p:nvSpPr>
        <p:spPr>
          <a:xfrm>
            <a:off x="1530906" y="5679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Signature Size</a:t>
            </a:r>
            <a:endParaRPr lang="en-US" sz="2200" b="1" dirty="0"/>
          </a:p>
        </p:txBody>
      </p:sp>
      <p:sp>
        <p:nvSpPr>
          <p:cNvPr id="13" name="Text 10"/>
          <p:cNvSpPr/>
          <p:nvPr/>
        </p:nvSpPr>
        <p:spPr>
          <a:xfrm>
            <a:off x="1530906" y="617017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Larger signature sizes compared to other PQC methods.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101857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Mitigation Strategies for Blockchains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Protect blockchain infrastructure with a combination of strategies.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01580" y="3601521"/>
            <a:ext cx="4090912" cy="1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Hybrid Approach</a:t>
            </a:r>
          </a:p>
          <a:p>
            <a:pPr marL="0" indent="0" algn="r">
              <a:lnSpc>
                <a:spcPts val="27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Combines classical cryptographic methods</a:t>
            </a:r>
          </a:p>
          <a:p>
            <a:pPr marL="0" indent="0" algn="r">
              <a:lnSpc>
                <a:spcPts val="27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 with quantum-resistant algorithms.</a:t>
            </a: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48555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6015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Rotation</a:t>
            </a:r>
          </a:p>
          <a:p>
            <a:pPr marL="0" indent="0" algn="r">
              <a:lnSpc>
                <a:spcPts val="27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Regularly updates cryptographic</a:t>
            </a:r>
          </a:p>
          <a:p>
            <a:pPr marL="0" indent="0" algn="r">
              <a:lnSpc>
                <a:spcPts val="27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 keys to minimize risks</a:t>
            </a:r>
            <a:endParaRPr lang="en-US" sz="1750" b="1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452604" y="387405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9937790" y="5773792"/>
            <a:ext cx="2835235" cy="123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Algorithm Agility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Blockchain systems should be designed to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 adapt to new cryptographic standards.</a:t>
            </a: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064103" y="609992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8"/>
          <p:cNvSpPr/>
          <p:nvPr/>
        </p:nvSpPr>
        <p:spPr>
          <a:xfrm>
            <a:off x="1857550" y="5773685"/>
            <a:ext cx="2835235" cy="1513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Forking</a:t>
            </a:r>
          </a:p>
          <a:p>
            <a:pPr marL="0" indent="0" algn="r">
              <a:lnSpc>
                <a:spcPts val="27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Creates a new version of the blockchain</a:t>
            </a:r>
          </a:p>
          <a:p>
            <a:pPr marL="0" indent="0" algn="r">
              <a:lnSpc>
                <a:spcPts val="27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 to implement quantum-safe protocols</a:t>
            </a:r>
            <a:r>
              <a:rPr lang="en-US" sz="1600" dirty="0"/>
              <a:t>.</a:t>
            </a:r>
            <a:endParaRPr lang="en-US" sz="175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838230" y="571142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265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14AB58-A138-68C6-8F43-1EA39A5E2831}"/>
              </a:ext>
            </a:extLst>
          </p:cNvPr>
          <p:cNvGrpSpPr/>
          <p:nvPr/>
        </p:nvGrpSpPr>
        <p:grpSpPr>
          <a:xfrm>
            <a:off x="13054055" y="7916684"/>
            <a:ext cx="1300320" cy="36720"/>
            <a:chOff x="13054055" y="7916684"/>
            <a:chExt cx="1300320" cy="3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384D14D-CEC4-2CC6-BB67-B621902E37EA}"/>
                    </a:ext>
                  </a:extLst>
                </p14:cNvPr>
                <p14:cNvContentPartPr/>
                <p14:nvPr/>
              </p14:nvContentPartPr>
              <p14:xfrm>
                <a:off x="13054055" y="7916684"/>
                <a:ext cx="130032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384D14D-CEC4-2CC6-BB67-B621902E37E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991415" y="7854044"/>
                  <a:ext cx="14259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D2C4C7F-86C1-5479-494D-19B4A7462D70}"/>
                    </a:ext>
                  </a:extLst>
                </p14:cNvPr>
                <p14:cNvContentPartPr/>
                <p14:nvPr/>
              </p14:nvContentPartPr>
              <p14:xfrm>
                <a:off x="13077815" y="7953044"/>
                <a:ext cx="36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D2C4C7F-86C1-5479-494D-19B4A7462D7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015175" y="789004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893773A-476F-0C81-BE28-BFC955853268}"/>
                  </a:ext>
                </a:extLst>
              </p14:cNvPr>
              <p14:cNvContentPartPr/>
              <p14:nvPr/>
            </p14:nvContentPartPr>
            <p14:xfrm>
              <a:off x="12717095" y="7843604"/>
              <a:ext cx="1725120" cy="1098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893773A-476F-0C81-BE28-BFC95585326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654455" y="7780964"/>
                <a:ext cx="1850760" cy="235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5701"/>
            <a:ext cx="90541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Case Studies &amp; Implementations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89" y="19235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Real-world examples of blockchains adopting PQC measures are emerging.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6412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QANplatform</a:t>
            </a:r>
            <a:endParaRPr lang="en-US" sz="2200" b="1" dirty="0"/>
          </a:p>
        </p:txBody>
      </p:sp>
      <p:sp>
        <p:nvSpPr>
          <p:cNvPr id="5" name="Text 3"/>
          <p:cNvSpPr/>
          <p:nvPr/>
        </p:nvSpPr>
        <p:spPr>
          <a:xfrm>
            <a:off x="793789" y="2995562"/>
            <a:ext cx="6244709" cy="4590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Quantum-resistant Layer 1 blockchain.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Hybrid Approach: Combines classical and quantum-safe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 cryptographic methods.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Smart Contract Security: Ensures post-quantum protection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 for decentralized applications (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dApps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).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Fast and Energy Efficient: Designed to support enterprise-level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 blockchain solutions.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Use Cases: Secure financial transactions, supply chain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tracking, and digital identities.</a:t>
            </a:r>
          </a:p>
        </p:txBody>
      </p:sp>
      <p:sp>
        <p:nvSpPr>
          <p:cNvPr id="6" name="Text 4"/>
          <p:cNvSpPr/>
          <p:nvPr/>
        </p:nvSpPr>
        <p:spPr>
          <a:xfrm>
            <a:off x="7599521" y="26412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IBM</a:t>
            </a:r>
            <a:endParaRPr lang="en-US" sz="2200" b="1" dirty="0"/>
          </a:p>
        </p:txBody>
      </p:sp>
      <p:sp>
        <p:nvSpPr>
          <p:cNvPr id="7" name="Text 5"/>
          <p:cNvSpPr/>
          <p:nvPr/>
        </p:nvSpPr>
        <p:spPr>
          <a:xfrm>
            <a:off x="7441326" y="3090885"/>
            <a:ext cx="6244709" cy="4590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Developing quantum-safe blockchain solutions.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IBM’s Cryptographic Research: Leading advancements in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lattice-based cryptography for blockchain security.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ZK-Proofs &amp; PQC Integration: Exploring the use of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 zero-knowledge proofs combined with quantum-resistant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algorithms.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Hyperledger Integration: Bringing post-quantum cryptographic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standards to Hyperledger Fabric.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EF64758-25AA-35AD-0CF6-6B4EDB8A4B37}"/>
                  </a:ext>
                </a:extLst>
              </p14:cNvPr>
              <p14:cNvContentPartPr/>
              <p14:nvPr/>
            </p14:nvContentPartPr>
            <p14:xfrm>
              <a:off x="13054055" y="7927844"/>
              <a:ext cx="1263960" cy="13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EF64758-25AA-35AD-0CF6-6B4EDB8A4B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91415" y="7864844"/>
                <a:ext cx="1389600" cy="138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561</Words>
  <Application>Microsoft Office PowerPoint</Application>
  <PresentationFormat>Custom</PresentationFormat>
  <Paragraphs>132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Source Sans Pro</vt:lpstr>
      <vt:lpstr>Arial</vt:lpstr>
      <vt:lpstr>MuseoModerno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Ayush Kashyap</cp:lastModifiedBy>
  <cp:revision>2</cp:revision>
  <dcterms:created xsi:type="dcterms:W3CDTF">2025-03-27T05:34:02Z</dcterms:created>
  <dcterms:modified xsi:type="dcterms:W3CDTF">2025-03-27T06:46:41Z</dcterms:modified>
</cp:coreProperties>
</file>